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5"/>
  </p:notesMasterIdLst>
  <p:sldIdLst>
    <p:sldId id="497" r:id="rId5"/>
    <p:sldId id="2896" r:id="rId6"/>
    <p:sldId id="2940" r:id="rId7"/>
    <p:sldId id="381" r:id="rId8"/>
    <p:sldId id="382" r:id="rId9"/>
    <p:sldId id="383" r:id="rId10"/>
    <p:sldId id="380" r:id="rId11"/>
    <p:sldId id="389" r:id="rId12"/>
    <p:sldId id="373" r:id="rId13"/>
    <p:sldId id="426" r:id="rId14"/>
    <p:sldId id="375" r:id="rId15"/>
    <p:sldId id="427" r:id="rId16"/>
    <p:sldId id="428" r:id="rId17"/>
    <p:sldId id="429" r:id="rId18"/>
    <p:sldId id="430" r:id="rId19"/>
    <p:sldId id="431" r:id="rId20"/>
    <p:sldId id="432" r:id="rId21"/>
    <p:sldId id="434" r:id="rId22"/>
    <p:sldId id="433" r:id="rId23"/>
    <p:sldId id="2936" r:id="rId24"/>
    <p:sldId id="2935" r:id="rId25"/>
    <p:sldId id="2897" r:id="rId26"/>
    <p:sldId id="2941" r:id="rId27"/>
    <p:sldId id="2898" r:id="rId28"/>
    <p:sldId id="2950" r:id="rId29"/>
    <p:sldId id="2900" r:id="rId30"/>
    <p:sldId id="2899" r:id="rId31"/>
    <p:sldId id="2901" r:id="rId32"/>
    <p:sldId id="2905" r:id="rId33"/>
    <p:sldId id="2902" r:id="rId34"/>
    <p:sldId id="2906" r:id="rId35"/>
    <p:sldId id="2903" r:id="rId36"/>
    <p:sldId id="2907" r:id="rId37"/>
    <p:sldId id="2908" r:id="rId38"/>
    <p:sldId id="2909" r:id="rId39"/>
    <p:sldId id="2913" r:id="rId40"/>
    <p:sldId id="2904" r:id="rId41"/>
    <p:sldId id="2914" r:id="rId42"/>
    <p:sldId id="2915" r:id="rId43"/>
    <p:sldId id="2916" r:id="rId44"/>
    <p:sldId id="2919" r:id="rId45"/>
    <p:sldId id="2918" r:id="rId46"/>
    <p:sldId id="2920" r:id="rId47"/>
    <p:sldId id="2943" r:id="rId48"/>
    <p:sldId id="2942" r:id="rId49"/>
    <p:sldId id="2910" r:id="rId50"/>
    <p:sldId id="2911" r:id="rId51"/>
    <p:sldId id="2969" r:id="rId52"/>
    <p:sldId id="2912" r:id="rId53"/>
    <p:sldId id="2949" r:id="rId54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3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2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1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4.fntdata"/><Relationship Id="rId12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2760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86176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3" Type="http://schemas.openxmlformats.org/officeDocument/2006/relationships/image" Target="../media/image27.png"/><Relationship Id="rId7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png"/><Relationship Id="rId15" Type="http://schemas.openxmlformats.org/officeDocument/2006/relationships/image" Target="../media/image52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One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One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</a:t>
            </a:r>
            <a:r>
              <a:rPr lang="nl-NL" sz="1350" b="1" kern="1200" dirty="0">
                <a:ea typeface="+mn-ea"/>
                <a:cs typeface="+mn-cs"/>
              </a:rPr>
              <a:t>16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 Unicode MS"/>
              </a:rPr>
              <a:t>Key</a:t>
            </a:r>
            <a:endParaRPr lang="nl-NL" sz="1055" dirty="0">
              <a:solidFill>
                <a:schemeClr val="tx1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 Unicode MS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 Log</a:t>
            </a:r>
          </a:p>
          <a:p>
            <a:pPr defTabSz="661109"/>
            <a:r>
              <a:rPr lang="nl-NL" sz="1200" i="1" dirty="0">
                <a:latin typeface="Arial Unicode MS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dirty="0"/>
              <a:t>Lab 1 – First hands-on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Shades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Sourcing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3 – DIY CQRS </a:t>
            </a: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quest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for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decoupling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Lab 4 – Microservices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Choreography</a:t>
            </a:r>
            <a:endParaRPr lang="nl-NL" dirty="0">
              <a:solidFill>
                <a:schemeClr val="bg2">
                  <a:lumMod val="75000"/>
                </a:schemeClr>
              </a:solidFill>
            </a:endParaRPr>
          </a:p>
          <a:p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wait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there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is more: 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Ecosystem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supporting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tools</a:t>
            </a:r>
          </a:p>
          <a:p>
            <a:pPr lvl="1"/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Alternative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offerings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(public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cloud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2">
                    <a:lumMod val="75000"/>
                  </a:schemeClr>
                </a:solidFill>
              </a:rPr>
              <a:t>stand-alone</a:t>
            </a:r>
            <a:r>
              <a:rPr lang="nl-NL" dirty="0">
                <a:solidFill>
                  <a:schemeClr val="bg2">
                    <a:lumMod val="75000"/>
                  </a:schemeClr>
                </a:solidFill>
              </a:rPr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One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</a:t>
            </a:r>
            <a:r>
              <a:rPr lang="nl-NL" sz="1300" dirty="0" err="1"/>
              <a:t>Two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22" y="3490452"/>
            <a:ext cx="79028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Part Three</a:t>
            </a:r>
            <a:endParaRPr lang="en-NL" sz="1300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868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8112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Introducing Apache Kafka - 15 april 2020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60105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Apache </a:t>
            </a:r>
            <a:r>
              <a:rPr lang="nl-NL" dirty="0" err="1"/>
              <a:t>Kafka</a:t>
            </a:r>
            <a:r>
              <a:rPr lang="nl-NL" dirty="0"/>
              <a:t>?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concepts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r>
              <a:rPr lang="nl-NL" b="1" dirty="0"/>
              <a:t>Lab 1 – First hands-on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/>
              <a:t>Programming </a:t>
            </a:r>
          </a:p>
          <a:p>
            <a:r>
              <a:rPr lang="nl-NL" dirty="0"/>
              <a:t>Brief </a:t>
            </a:r>
            <a:r>
              <a:rPr lang="nl-NL" dirty="0" err="1"/>
              <a:t>introduction</a:t>
            </a:r>
            <a:r>
              <a:rPr lang="nl-NL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r>
              <a:rPr lang="nl-NL" dirty="0"/>
              <a:t>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73815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468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A3F5C9-95A4-4AA3-BD6B-D69D9AB07C95}"/>
              </a:ext>
            </a:extLst>
          </p:cNvPr>
          <p:cNvSpPr/>
          <p:nvPr/>
        </p:nvSpPr>
        <p:spPr>
          <a:xfrm>
            <a:off x="726161" y="644643"/>
            <a:ext cx="6498246" cy="2954872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Clouded</a:t>
            </a:r>
            <a:r>
              <a:rPr lang="nl-NL" dirty="0"/>
              <a:t> Lab Environment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50" idx="2"/>
          </p:cNvCxnSpPr>
          <p:nvPr/>
        </p:nvCxnSpPr>
        <p:spPr>
          <a:xfrm rot="5400000" flipH="1" flipV="1">
            <a:off x="3665947" y="3655598"/>
            <a:ext cx="641613" cy="79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62C682-5A9B-4C37-9BA6-1F3C999F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423778" y="2099144"/>
            <a:ext cx="2004234" cy="46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039B17-C62B-420D-B4C0-C3A687D92DEA}"/>
              </a:ext>
            </a:extLst>
          </p:cNvPr>
          <p:cNvCxnSpPr>
            <a:cxnSpLocks/>
          </p:cNvCxnSpPr>
          <p:nvPr/>
        </p:nvCxnSpPr>
        <p:spPr>
          <a:xfrm flipV="1">
            <a:off x="4350774" y="2587449"/>
            <a:ext cx="990931" cy="485302"/>
          </a:xfrm>
          <a:prstGeom prst="bentConnector3">
            <a:avLst>
              <a:gd name="adj1" fmla="val 9985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6CD3BB-32D3-4CD6-9DBA-7BF26CC67CD4}"/>
              </a:ext>
            </a:extLst>
          </p:cNvPr>
          <p:cNvCxnSpPr>
            <a:stCxn id="50" idx="1"/>
          </p:cNvCxnSpPr>
          <p:nvPr/>
        </p:nvCxnSpPr>
        <p:spPr>
          <a:xfrm rot="10800000">
            <a:off x="2441102" y="2571751"/>
            <a:ext cx="1040330" cy="501001"/>
          </a:xfrm>
          <a:prstGeom prst="bentConnector3">
            <a:avLst>
              <a:gd name="adj1" fmla="val 9536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F7867EE-57EE-40D5-A79E-85AB6972491D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928314" y="2672345"/>
            <a:ext cx="183992" cy="128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62669B-A2C2-4B36-8222-39078E432B20}"/>
              </a:ext>
            </a:extLst>
          </p:cNvPr>
          <p:cNvSpPr/>
          <p:nvPr/>
        </p:nvSpPr>
        <p:spPr>
          <a:xfrm>
            <a:off x="3481432" y="2770747"/>
            <a:ext cx="1090568" cy="604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CloudKarafka</a:t>
            </a:r>
            <a:r>
              <a:rPr lang="nl-NL" sz="1100" dirty="0"/>
              <a:t> Console</a:t>
            </a:r>
            <a:endParaRPr lang="en-NL" sz="11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413586-1FDE-4E13-9D95-6743464087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7697" y="929785"/>
            <a:ext cx="523934" cy="85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61533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1: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Programming </a:t>
            </a:r>
            <a:r>
              <a:rPr lang="nl-NL" b="1" dirty="0" err="1"/>
              <a:t>against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b="1" dirty="0"/>
              <a:t>Brief </a:t>
            </a:r>
            <a:r>
              <a:rPr lang="nl-NL" b="1" dirty="0" err="1"/>
              <a:t>introduction</a:t>
            </a:r>
            <a:r>
              <a:rPr lang="nl-NL" b="1" dirty="0"/>
              <a:t> of Node (JS)</a:t>
            </a:r>
          </a:p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191352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8032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52397" cy="3780000"/>
          </a:xfrm>
        </p:spPr>
        <p:txBody>
          <a:bodyPr/>
          <a:lstStyle/>
          <a:p>
            <a:r>
              <a:rPr lang="nl-NL" dirty="0" err="1"/>
              <a:t>JavaScript</a:t>
            </a:r>
            <a:r>
              <a:rPr lang="nl-NL" dirty="0"/>
              <a:t> dates back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1990s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Netscape Navigator browser</a:t>
            </a:r>
          </a:p>
          <a:p>
            <a:r>
              <a:rPr lang="nl-NL" dirty="0" err="1"/>
              <a:t>NodeJS</a:t>
            </a:r>
            <a:r>
              <a:rPr lang="nl-NL" dirty="0"/>
              <a:t> was born in 2009:</a:t>
            </a:r>
          </a:p>
          <a:p>
            <a:pPr lvl="1"/>
            <a:r>
              <a:rPr lang="nl-NL" dirty="0"/>
              <a:t>Server Side </a:t>
            </a:r>
            <a:r>
              <a:rPr lang="nl-NL" dirty="0" err="1"/>
              <a:t>JavaScript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V8 Javascript Engine</a:t>
            </a:r>
          </a:p>
          <a:p>
            <a:pPr lvl="1"/>
            <a:r>
              <a:rPr lang="nl-NL" dirty="0"/>
              <a:t>Using </a:t>
            </a:r>
            <a:r>
              <a:rPr lang="nl-NL" i="1" dirty="0" err="1"/>
              <a:t>npm</a:t>
            </a:r>
            <a:r>
              <a:rPr lang="nl-NL" dirty="0"/>
              <a:t> as package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manager</a:t>
            </a:r>
          </a:p>
          <a:p>
            <a:pPr lvl="1"/>
            <a:r>
              <a:rPr lang="nl-NL" dirty="0"/>
              <a:t>Simple, light </a:t>
            </a:r>
            <a:r>
              <a:rPr lang="nl-NL" dirty="0" err="1"/>
              <a:t>weight</a:t>
            </a:r>
            <a:r>
              <a:rPr lang="nl-NL" dirty="0"/>
              <a:t>, </a:t>
            </a:r>
            <a:r>
              <a:rPr lang="nl-NL" dirty="0" err="1"/>
              <a:t>faster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feedback, </a:t>
            </a:r>
            <a:br>
              <a:rPr lang="nl-NL" dirty="0"/>
            </a:br>
            <a:r>
              <a:rPr lang="nl-NL" dirty="0" err="1"/>
              <a:t>leveraging</a:t>
            </a:r>
            <a:r>
              <a:rPr lang="nl-NL" dirty="0"/>
              <a:t> 15 </a:t>
            </a:r>
            <a:r>
              <a:rPr lang="nl-NL" dirty="0" err="1"/>
              <a:t>years</a:t>
            </a:r>
            <a:r>
              <a:rPr lang="nl-NL" dirty="0"/>
              <a:t> of web development</a:t>
            </a:r>
          </a:p>
          <a:p>
            <a:r>
              <a:rPr lang="nl-NL" dirty="0"/>
              <a:t>2010: Express – </a:t>
            </a:r>
            <a:r>
              <a:rPr lang="nl-NL" dirty="0" err="1"/>
              <a:t>framework</a:t>
            </a:r>
            <a:r>
              <a:rPr lang="nl-NL" dirty="0"/>
              <a:t> for REST </a:t>
            </a:r>
            <a:r>
              <a:rPr lang="nl-NL" dirty="0" err="1"/>
              <a:t>APIs</a:t>
            </a:r>
            <a:endParaRPr lang="nl-NL" dirty="0"/>
          </a:p>
          <a:p>
            <a:r>
              <a:rPr lang="nl-NL" dirty="0"/>
              <a:t>2010-2020: </a:t>
            </a:r>
            <a:r>
              <a:rPr lang="nl-NL" dirty="0" err="1"/>
              <a:t>many</a:t>
            </a:r>
            <a:r>
              <a:rPr lang="nl-NL" dirty="0"/>
              <a:t> Node </a:t>
            </a:r>
            <a:r>
              <a:rPr lang="nl-NL" dirty="0" err="1"/>
              <a:t>libraries</a:t>
            </a:r>
            <a:r>
              <a:rPr lang="nl-NL" dirty="0"/>
              <a:t>, drivers, modules </a:t>
            </a:r>
            <a:r>
              <a:rPr lang="nl-NL" dirty="0" err="1"/>
              <a:t>appear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Core</a:t>
            </a:r>
            <a:r>
              <a:rPr lang="nl-NL" dirty="0"/>
              <a:t> component in MEAN-stack (</a:t>
            </a:r>
            <a:r>
              <a:rPr lang="nl-NL" dirty="0" err="1"/>
              <a:t>MongoDB</a:t>
            </a:r>
            <a:r>
              <a:rPr lang="nl-NL" dirty="0"/>
              <a:t>, Express,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NodeJS</a:t>
            </a:r>
            <a:r>
              <a:rPr lang="nl-NL" dirty="0"/>
              <a:t>)</a:t>
            </a:r>
          </a:p>
          <a:p>
            <a:r>
              <a:rPr lang="nl-NL" dirty="0"/>
              <a:t>Node (</a:t>
            </a:r>
            <a:r>
              <a:rPr lang="nl-NL" dirty="0" err="1"/>
              <a:t>JavaScript</a:t>
            </a:r>
            <a:r>
              <a:rPr lang="nl-NL" dirty="0"/>
              <a:t>)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runtime</a:t>
            </a:r>
            <a:r>
              <a:rPr lang="nl-NL" dirty="0"/>
              <a:t> engines for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pPr lvl="1"/>
            <a:r>
              <a:rPr lang="nl-NL" dirty="0"/>
              <a:t>On </a:t>
            </a:r>
            <a:r>
              <a:rPr lang="nl-NL" dirty="0" err="1"/>
              <a:t>all</a:t>
            </a:r>
            <a:r>
              <a:rPr lang="nl-NL" dirty="0"/>
              <a:t> major </a:t>
            </a:r>
            <a:r>
              <a:rPr lang="nl-NL" dirty="0" err="1"/>
              <a:t>cloud</a:t>
            </a:r>
            <a:r>
              <a:rPr lang="nl-NL" dirty="0"/>
              <a:t> providers (AWS, </a:t>
            </a:r>
            <a:r>
              <a:rPr lang="nl-NL" dirty="0" err="1"/>
              <a:t>Azure</a:t>
            </a:r>
            <a:r>
              <a:rPr lang="nl-NL" dirty="0"/>
              <a:t>, GCP, Oracle Cloud </a:t>
            </a:r>
            <a:r>
              <a:rPr lang="nl-NL" dirty="0" err="1"/>
              <a:t>Infrastructure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247" y="1489847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EAN.JS">
            <a:extLst>
              <a:ext uri="{FF2B5EF4-FFF2-40B4-BE49-F238E27FC236}">
                <a16:creationId xmlns:a16="http://schemas.microsoft.com/office/drawing/2014/main" id="{E1135409-BEA9-46CC-8FBB-26A6145CA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259" y="2069733"/>
            <a:ext cx="702116" cy="168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ABABE799-D9AB-4A6C-A6EC-6B5BB3995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6879" y="582893"/>
            <a:ext cx="1657022" cy="9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6615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625" y="181683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1.2M NPM Modules </a:t>
            </a:r>
            <a:r>
              <a:rPr lang="nl-NL" dirty="0" err="1"/>
              <a:t>available</a:t>
            </a:r>
            <a:r>
              <a:rPr lang="nl-NL" dirty="0"/>
              <a:t> in April 2020)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570" y="323049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806BA7-5CE1-4CAA-81EA-A811EA049A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868" y="2191788"/>
            <a:ext cx="4571545" cy="258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index.js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index.js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at making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66F88B-CEEF-4766-8E96-FF6AAD52D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777" y="141745"/>
            <a:ext cx="1766106" cy="108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9" y="1789666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DC61ED-5157-4AC4-BF63-E0F0B76B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900857"/>
            <a:ext cx="5580993" cy="2954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50DC4FB7-3253-4F45-8085-DDE804C192E8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8447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77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Programming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against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Apache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Kafka</a:t>
            </a:r>
            <a:endParaRPr lang="nl-NL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Brief </a:t>
            </a:r>
            <a:r>
              <a:rPr lang="nl-NL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r>
              <a:rPr lang="nl-NL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of Node (JS)</a:t>
            </a:r>
          </a:p>
          <a:p>
            <a:r>
              <a:rPr lang="nl-NL" b="1" dirty="0"/>
              <a:t>Lab 2 – </a:t>
            </a:r>
            <a:r>
              <a:rPr lang="nl-NL" b="1" dirty="0" err="1"/>
              <a:t>Programmatic</a:t>
            </a:r>
            <a:r>
              <a:rPr lang="nl-NL" b="1" dirty="0"/>
              <a:t>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with</a:t>
            </a:r>
            <a:r>
              <a:rPr lang="nl-NL" b="1" dirty="0"/>
              <a:t> Apache </a:t>
            </a:r>
            <a:r>
              <a:rPr lang="nl-NL" b="1" dirty="0" err="1"/>
              <a:t>Kafka</a:t>
            </a:r>
            <a:endParaRPr lang="nl-NL" b="1" dirty="0"/>
          </a:p>
          <a:p>
            <a:r>
              <a:rPr lang="nl-NL" dirty="0" err="1"/>
              <a:t>Shades</a:t>
            </a:r>
            <a:r>
              <a:rPr lang="nl-NL" dirty="0"/>
              <a:t> of Data – Streaming, CQRS, Event </a:t>
            </a:r>
            <a:r>
              <a:rPr lang="nl-NL" dirty="0" err="1"/>
              <a:t>Sourcing</a:t>
            </a:r>
            <a:endParaRPr lang="nl-NL" dirty="0"/>
          </a:p>
          <a:p>
            <a:r>
              <a:rPr lang="nl-NL" dirty="0"/>
              <a:t>The Eneco Case – The Event Streaming Platform</a:t>
            </a:r>
          </a:p>
          <a:p>
            <a:r>
              <a:rPr lang="nl-NL" dirty="0"/>
              <a:t>Lab 3 – DIY CQRS </a:t>
            </a:r>
          </a:p>
          <a:p>
            <a:r>
              <a:rPr lang="nl-NL" dirty="0"/>
              <a:t>Microservices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quest</a:t>
            </a:r>
            <a:r>
              <a:rPr lang="nl-NL" dirty="0"/>
              <a:t> for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988772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2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One</a:t>
            </a:r>
            <a:r>
              <a:rPr lang="nl-NL" dirty="0"/>
              <a:t>: </a:t>
            </a:r>
          </a:p>
          <a:p>
            <a:pPr lvl="1"/>
            <a:r>
              <a:rPr lang="nl-NL" dirty="0" err="1"/>
              <a:t>Hello</a:t>
            </a:r>
            <a:r>
              <a:rPr lang="nl-NL" dirty="0"/>
              <a:t> World in Node</a:t>
            </a:r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8"/>
            <a:ext cx="2710190" cy="22051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Meetup Introducing Apache Kafka - Part Three of Three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1583127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11" y="3139610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kjynvuby</a:t>
            </a:r>
            <a:r>
              <a:rPr lang="nl-NL" sz="1050" dirty="0"/>
              <a:t>-default</a:t>
            </a:r>
            <a:endParaRPr lang="en-NL" sz="105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846155-03EC-423E-B230-4173E717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" y="95796"/>
            <a:ext cx="3627358" cy="218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3040885" y="2383206"/>
            <a:ext cx="994291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A506F9-93E0-4110-BEEC-3AE03361B3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91694" y="3015698"/>
            <a:ext cx="985433" cy="6448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EE7EA2A6-B4DC-4B13-A5B0-774F54B5DDAC}"/>
              </a:ext>
            </a:extLst>
          </p:cNvPr>
          <p:cNvSpPr/>
          <p:nvPr/>
        </p:nvSpPr>
        <p:spPr>
          <a:xfrm>
            <a:off x="3037751" y="3330008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1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4" grpId="0" animBg="1"/>
      <p:bldP spid="26" grpId="0" animBg="1"/>
      <p:bldP spid="63" grpId="0" animBg="1"/>
      <p:bldP spid="6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</a:t>
            </a:r>
            <a:r>
              <a:rPr lang="nl-NL" dirty="0" err="1"/>
              <a:t>Two</a:t>
            </a:r>
            <a:r>
              <a:rPr lang="nl-NL" dirty="0"/>
              <a:t> </a:t>
            </a:r>
            <a:r>
              <a:rPr lang="nl-NL" dirty="0" err="1"/>
              <a:t>Sessions</a:t>
            </a:r>
            <a:r>
              <a:rPr lang="nl-NL" dirty="0"/>
              <a:t> – </a:t>
            </a:r>
            <a:r>
              <a:rPr lang="nl-NL" dirty="0" err="1"/>
              <a:t>Monday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Wednesday</a:t>
            </a:r>
            <a:r>
              <a:rPr lang="nl-NL" dirty="0"/>
              <a:t> Next Week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sz="1400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sz="1400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sz="14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b="1" dirty="0"/>
              <a:t>The Eneco Case – The Event Streaming Platform</a:t>
            </a:r>
          </a:p>
          <a:p>
            <a:r>
              <a:rPr lang="nl-NL" b="1" dirty="0" err="1"/>
              <a:t>Shades</a:t>
            </a:r>
            <a:r>
              <a:rPr lang="nl-NL" b="1" dirty="0"/>
              <a:t> of Data – Streaming, CQRS, Event </a:t>
            </a:r>
            <a:r>
              <a:rPr lang="nl-NL" b="1" dirty="0" err="1"/>
              <a:t>Sourcing</a:t>
            </a:r>
            <a:endParaRPr lang="nl-NL" b="1" dirty="0"/>
          </a:p>
          <a:p>
            <a:r>
              <a:rPr lang="nl-NL" b="1" dirty="0"/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br>
              <a:rPr lang="nl-NL" dirty="0"/>
            </a:br>
            <a:endParaRPr lang="nl-NL" dirty="0"/>
          </a:p>
          <a:p>
            <a:r>
              <a:rPr lang="nl-NL" dirty="0"/>
              <a:t>Lab 4 – Microservices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dirty="0"/>
              <a:t>But </a:t>
            </a:r>
            <a:r>
              <a:rPr lang="nl-NL" dirty="0" err="1"/>
              <a:t>wait</a:t>
            </a:r>
            <a:r>
              <a:rPr lang="nl-NL" dirty="0"/>
              <a:t> – </a:t>
            </a:r>
            <a:r>
              <a:rPr lang="nl-NL" dirty="0" err="1"/>
              <a:t>there</a:t>
            </a:r>
            <a:r>
              <a:rPr lang="nl-NL" dirty="0"/>
              <a:t> is more: </a:t>
            </a:r>
          </a:p>
          <a:p>
            <a:pPr lvl="1"/>
            <a:r>
              <a:rPr lang="nl-NL" dirty="0" err="1"/>
              <a:t>Ecosystem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tools</a:t>
            </a:r>
          </a:p>
          <a:p>
            <a:pPr lvl="1"/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offerings</a:t>
            </a:r>
            <a:r>
              <a:rPr lang="nl-NL" dirty="0"/>
              <a:t> (public </a:t>
            </a:r>
            <a:r>
              <a:rPr lang="nl-NL" dirty="0" err="1"/>
              <a:t>cloud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stand-alone</a:t>
            </a:r>
            <a:r>
              <a:rPr lang="nl-NL" dirty="0"/>
              <a:t>)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9BECDD-18EC-4DD8-A2F2-B6B3701401BC}"/>
              </a:ext>
            </a:extLst>
          </p:cNvPr>
          <p:cNvSpPr txBox="1"/>
          <p:nvPr/>
        </p:nvSpPr>
        <p:spPr>
          <a:xfrm rot="16200000">
            <a:off x="-169606" y="2725972"/>
            <a:ext cx="106920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Monday</a:t>
            </a:r>
            <a:r>
              <a:rPr lang="nl-NL" sz="1300" dirty="0"/>
              <a:t> 20-04</a:t>
            </a:r>
            <a:endParaRPr lang="en-NL" sz="13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AE7882-4738-409A-8B0D-C3653F0C7802}"/>
              </a:ext>
            </a:extLst>
          </p:cNvPr>
          <p:cNvSpPr txBox="1"/>
          <p:nvPr/>
        </p:nvSpPr>
        <p:spPr>
          <a:xfrm rot="16200000">
            <a:off x="-313074" y="4139361"/>
            <a:ext cx="13561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Wednesday</a:t>
            </a:r>
            <a:r>
              <a:rPr lang="nl-NL" sz="1300" dirty="0"/>
              <a:t> 22-04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107718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922F444C-0424-4307-AF40-E80CA005779C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One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34E53748-9C84-4C9E-AF05-BFAB1384D031}"/>
              </a:ext>
            </a:extLst>
          </p:cNvPr>
          <p:cNvSpPr txBox="1">
            <a:spLocks/>
          </p:cNvSpPr>
          <p:nvPr/>
        </p:nvSpPr>
        <p:spPr>
          <a:xfrm>
            <a:off x="4950793" y="5006433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One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0096d71-547d-4042-b14d-b0c176c18ef9"/>
    <ds:schemaRef ds:uri="c4a3eb09-d3f0-4928-b094-498861f3a0e3"/>
    <ds:schemaRef ds:uri="http://purl.org/dc/elements/1.1/"/>
    <ds:schemaRef ds:uri="http://schemas.microsoft.com/sharepoint/v3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10057</TotalTime>
  <Words>2445</Words>
  <Application>Microsoft Office PowerPoint</Application>
  <PresentationFormat>On-screen Show (16:9)</PresentationFormat>
  <Paragraphs>489</Paragraphs>
  <Slides>50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Arial Unicode MS</vt:lpstr>
      <vt:lpstr>Calibri</vt:lpstr>
      <vt:lpstr>Arial</vt:lpstr>
      <vt:lpstr>2_Office-thema</vt:lpstr>
      <vt:lpstr>Introducing Apache Kafka – Part One  The Event Fabric  tying everything together</vt:lpstr>
      <vt:lpstr>Overview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Alternatives for Apache Kafka’s  Distributed Streaming Event Platform</vt:lpstr>
      <vt:lpstr>Managed Kafka (-like) Cloud Offering</vt:lpstr>
      <vt:lpstr>Overview</vt:lpstr>
      <vt:lpstr>PowerPoint Presentation</vt:lpstr>
      <vt:lpstr>Lab Environment</vt:lpstr>
      <vt:lpstr>Partly Clouded Lab Environment</vt:lpstr>
      <vt:lpstr>Quick Demo – Apache Kafka through Kafka Console</vt:lpstr>
      <vt:lpstr>Lab 1: First steps with Apache Kafka</vt:lpstr>
      <vt:lpstr>Overview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Introducing Node</vt:lpstr>
      <vt:lpstr>Introducing Node – Single Thread model</vt:lpstr>
      <vt:lpstr>Introducing Node</vt:lpstr>
      <vt:lpstr>Hello World in Node</vt:lpstr>
      <vt:lpstr>Hello World Web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PowerPoint Presentation</vt:lpstr>
      <vt:lpstr>Overview</vt:lpstr>
      <vt:lpstr>Lab 2 – Programmatic interaction with Apache Kafka</vt:lpstr>
      <vt:lpstr>PowerPoint Presentation</vt:lpstr>
      <vt:lpstr>Next Two Sessions – Monday and Wednesday Next Week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118</cp:revision>
  <dcterms:created xsi:type="dcterms:W3CDTF">2015-09-09T07:34:14Z</dcterms:created>
  <dcterms:modified xsi:type="dcterms:W3CDTF">2020-04-26T09:54:38Z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